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9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D94807-E034-5EA7-14B3-0FDA4759EB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4881E3D-7648-939C-D532-1C14D65F0F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30C6F4-AAE8-A266-82AE-C666EDAFD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21A38-3C57-43C4-9746-63B488622CFF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3AEA076-AB4A-084D-7544-5179A6C5A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C4FBD7-26E5-D8C5-E92D-E3813861B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F9486-40CD-46DD-B592-3E3E6E7A6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4927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09897D-4D6B-63E7-0803-3E1317BA7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1DBACB4-4ECA-29CE-4B20-7A87C59F5A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90861-AC05-C360-E077-42CAA9FDB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21A38-3C57-43C4-9746-63B488622CFF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334FFE-2A21-0B63-8162-C0B064C07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AC4EEB4-85C0-7684-439B-F1C231AC7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F9486-40CD-46DD-B592-3E3E6E7A6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794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6C48055-AEBF-3992-2EEA-8F61F05051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FE6E7F7-AA0C-89A1-C967-290247C870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117EFB-3F32-9C7D-284D-6721D9F7C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21A38-3C57-43C4-9746-63B488622CFF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DAF0AB9-697E-69F8-D65C-4CCB076BB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700716-28AE-B259-4FFC-333D0D3AB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F9486-40CD-46DD-B592-3E3E6E7A6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8936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4794FE-F969-5DB5-3A5C-7AB882903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E88AAA1-215C-E5A5-00A9-5952C05B2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DB601D7-56FD-D300-C77C-FFB20106C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21A38-3C57-43C4-9746-63B488622CFF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2D0A52D-C0F5-123A-DB40-27C6A7D14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9074B7-0D62-A02F-F94F-81428E2E2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F9486-40CD-46DD-B592-3E3E6E7A6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1958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F4263C-3AFD-DAE4-8291-24F7704F9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A929818-FB3A-AD7B-B7B8-8766665BDF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73D165-E526-9CDA-E5C7-DA206F73D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21A38-3C57-43C4-9746-63B488622CFF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893882D-42D2-A7AF-E207-3E831ABF3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4E2A06C-0C43-EA8C-738C-B8582F305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F9486-40CD-46DD-B592-3E3E6E7A6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2501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216F61-89D6-0D02-A62F-58B984A8C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2A77867-3B51-EFFF-393A-551A93BCBC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FDDFFEA-C144-9598-5913-68D0665E89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E1E08B4-7A0C-D534-EB8B-6C95A8D86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21A38-3C57-43C4-9746-63B488622CFF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C28FA0-3FE5-B035-ACF9-34191D82B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551F4EA-3260-5C78-132B-8E97E6718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F9486-40CD-46DD-B592-3E3E6E7A6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2447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B4C96E-58A8-B002-5023-0FFA10068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1A3713E-3957-24C5-896A-E2FFC3950A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1A3C158-2EC3-CFE4-7581-734A69F3E2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7C28281-5CB7-E74E-74EC-36E73A0EE9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57A8859-4AEA-DE7C-B68F-7755D44952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A12D136-6871-845B-A86D-5997539FE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21A38-3C57-43C4-9746-63B488622CFF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0559E1B-FED8-B0A0-D75A-3B83151C7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36DE256-6BBD-B3AF-98B4-578C65CAE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F9486-40CD-46DD-B592-3E3E6E7A6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176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0B84DA-40D4-EE71-B6B6-65B0AA918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32E56DB-53D4-32E1-32FD-B35DB9CD4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21A38-3C57-43C4-9746-63B488622CFF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22DB726-A693-E6D4-8222-17C6AB6AA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6AB31B5-CE64-BCC3-89C8-D1D8925DF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F9486-40CD-46DD-B592-3E3E6E7A6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740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3ABA9B9-8DA7-8D62-4011-0C867F53B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21A38-3C57-43C4-9746-63B488622CFF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06440C0-A043-DCF9-7454-A9FF9570F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C5428F8-FBA2-B9A3-827C-02E53962F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F9486-40CD-46DD-B592-3E3E6E7A6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010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8D953D-B2BC-2FF0-6FFE-CA4843290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A5A6160-06AB-B8A9-7225-583D1B8863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CD705A5-456D-BEB5-73A3-0B04021FA9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AABC867-843A-4F65-36EB-258E74DDD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21A38-3C57-43C4-9746-63B488622CFF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AD3F1E2-451C-C8B8-5328-2E5ED8053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72A4F2E-8C44-E656-5D92-405878E58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F9486-40CD-46DD-B592-3E3E6E7A6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6612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A2F5E9-3493-0B4A-8A23-F6EFB0133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01E4429-21C0-B851-9A2F-035CAD0FDD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B562BF2-A6F7-88DA-EDAF-6AB97801B9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C98C14-43BE-EC43-D404-A52FFFB00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21A38-3C57-43C4-9746-63B488622CFF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D697466-AF1A-7B07-0EF2-1991D600A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72509EE-AAD9-EE8B-4A23-A64A65182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F9486-40CD-46DD-B592-3E3E6E7A6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9949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C922428-7868-AE7F-1567-A25473A01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A5327CB-7355-9E0B-45B4-B38C449D26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5A44502-E6B5-53DF-A8E4-F3356BFBD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221A38-3C57-43C4-9746-63B488622CFF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F5E6555-F373-1DF6-8DB8-CD77059E8A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721784-CF69-D759-1778-C812D847EE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60F9486-40CD-46DD-B592-3E3E6E7A6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0387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 descr="白黒の写真に写ってる男性の顔の絵&#10;&#10;中程度の精度で自動的に生成された説明">
            <a:extLst>
              <a:ext uri="{FF2B5EF4-FFF2-40B4-BE49-F238E27FC236}">
                <a16:creationId xmlns:a16="http://schemas.microsoft.com/office/drawing/2014/main" id="{20B34C39-3AD6-B9D1-EF06-562DA9D5B9B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60" y="0"/>
            <a:ext cx="5183610" cy="6858001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6C0544C-7300-409A-2123-83AC47C9276A}"/>
              </a:ext>
            </a:extLst>
          </p:cNvPr>
          <p:cNvSpPr txBox="1"/>
          <p:nvPr/>
        </p:nvSpPr>
        <p:spPr>
          <a:xfrm>
            <a:off x="114695" y="0"/>
            <a:ext cx="36356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b="1" dirty="0">
                <a:solidFill>
                  <a:srgbClr val="002060"/>
                </a:solidFill>
                <a:latin typeface="Aptos Black" panose="020F0502020204030204" pitchFamily="34" charset="0"/>
              </a:rPr>
              <a:t>P</a:t>
            </a:r>
            <a:r>
              <a:rPr kumimoji="1" lang="en-US" altLang="ja-JP" sz="7200" b="1" dirty="0">
                <a:solidFill>
                  <a:srgbClr val="002060"/>
                </a:solidFill>
                <a:latin typeface="Aptos Black" panose="020F0502020204030204" pitchFamily="34" charset="0"/>
              </a:rPr>
              <a:t>rofile</a:t>
            </a:r>
            <a:endParaRPr kumimoji="1" lang="ja-JP" altLang="en-US" sz="7200" b="1" dirty="0">
              <a:solidFill>
                <a:srgbClr val="002060"/>
              </a:solidFill>
              <a:latin typeface="Aptos Black" panose="020F0502020204030204" pitchFamily="34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4FD8CB1-B77B-B9D8-FB01-528991B555F6}"/>
              </a:ext>
            </a:extLst>
          </p:cNvPr>
          <p:cNvSpPr txBox="1"/>
          <p:nvPr/>
        </p:nvSpPr>
        <p:spPr>
          <a:xfrm>
            <a:off x="131462" y="2913447"/>
            <a:ext cx="3975517" cy="1994457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・各種交渉　・動画編集　・</a:t>
            </a:r>
            <a:r>
              <a:rPr lang="en-US" altLang="ja-JP" sz="14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Adobe</a:t>
            </a:r>
            <a:r>
              <a:rPr lang="ja-JP" altLang="en-US" sz="14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　・エクセル</a:t>
            </a:r>
            <a:endParaRPr lang="en-US" altLang="ja-JP" sz="1400" b="1" dirty="0">
              <a:solidFill>
                <a:srgbClr val="002060"/>
              </a:solidFill>
              <a:latin typeface="游ゴシック 本文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4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・コンプライアンス　・</a:t>
            </a:r>
            <a:r>
              <a:rPr lang="ja-JP" altLang="en-US" sz="14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分析</a:t>
            </a:r>
            <a:r>
              <a:rPr kumimoji="1" lang="ja-JP" altLang="en-US" sz="14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　・人間観察</a:t>
            </a:r>
            <a:endParaRPr kumimoji="1" lang="en-US" altLang="ja-JP" sz="1400" b="1" dirty="0">
              <a:solidFill>
                <a:srgbClr val="002060"/>
              </a:solidFill>
              <a:latin typeface="游ゴシック 本文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（実績）・運行分析による値上げ・値下げ</a:t>
            </a:r>
            <a:endParaRPr lang="en-US" altLang="ja-JP" sz="1400" b="1" dirty="0">
              <a:solidFill>
                <a:srgbClr val="002060"/>
              </a:solidFill>
              <a:latin typeface="游ゴシック 本文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4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　　　　 ・ロケーション構築　・待機時間削減</a:t>
            </a:r>
            <a:endParaRPr kumimoji="1" lang="en-US" altLang="ja-JP" sz="1400" b="1" dirty="0">
              <a:solidFill>
                <a:srgbClr val="002060"/>
              </a:solidFill>
              <a:latin typeface="游ゴシック 本文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　　　　 ・各種動画作成　・コンプライアンス改善</a:t>
            </a:r>
            <a:endParaRPr lang="en-US" altLang="ja-JP" sz="1400" b="1" dirty="0">
              <a:solidFill>
                <a:srgbClr val="002060"/>
              </a:solidFill>
              <a:latin typeface="游ゴシック 本文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4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    </a:t>
            </a:r>
            <a:r>
              <a:rPr lang="ja-JP" altLang="en-US" sz="14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　　　・輸送ルート再編</a:t>
            </a:r>
            <a:r>
              <a:rPr lang="en-US" altLang="ja-JP" sz="14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/</a:t>
            </a:r>
            <a:r>
              <a:rPr lang="ja-JP" altLang="en-US" sz="14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構築</a:t>
            </a:r>
            <a:r>
              <a:rPr kumimoji="1" lang="ja-JP" altLang="en-US" sz="14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　　　など・・・</a:t>
            </a:r>
            <a:endParaRPr kumimoji="1" lang="en-US" altLang="ja-JP" sz="1400" b="1" dirty="0">
              <a:solidFill>
                <a:srgbClr val="002060"/>
              </a:solidFill>
              <a:latin typeface="游ゴシック 本文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BBA9FF3B-4D45-058F-BA69-A7F80349AD18}"/>
              </a:ext>
            </a:extLst>
          </p:cNvPr>
          <p:cNvSpPr txBox="1"/>
          <p:nvPr/>
        </p:nvSpPr>
        <p:spPr>
          <a:xfrm>
            <a:off x="156322" y="1686253"/>
            <a:ext cx="2846344" cy="1011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0" b="1" dirty="0">
                <a:solidFill>
                  <a:srgbClr val="00206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代表取締役  松枝　智房</a:t>
            </a:r>
            <a:endParaRPr lang="en-US" altLang="ja-JP" sz="1400" b="1" dirty="0">
              <a:solidFill>
                <a:srgbClr val="00206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b="1" dirty="0">
                <a:solidFill>
                  <a:srgbClr val="00206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生年月日： </a:t>
            </a:r>
            <a:r>
              <a:rPr lang="en-US" altLang="ja-JP" sz="1400" b="1" dirty="0">
                <a:solidFill>
                  <a:srgbClr val="00206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1980</a:t>
            </a:r>
            <a:r>
              <a:rPr lang="ja-JP" altLang="en-US" sz="1400" b="1" dirty="0">
                <a:solidFill>
                  <a:srgbClr val="00206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1400" b="1" dirty="0">
                <a:solidFill>
                  <a:srgbClr val="00206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1400" b="1" dirty="0">
                <a:solidFill>
                  <a:srgbClr val="00206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1400" b="1" dirty="0">
                <a:solidFill>
                  <a:srgbClr val="00206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</a:t>
            </a:r>
            <a:r>
              <a:rPr lang="ja-JP" altLang="en-US" sz="1400" b="1" dirty="0">
                <a:solidFill>
                  <a:srgbClr val="00206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endParaRPr lang="en-US" altLang="ja-JP" sz="1400" b="1" dirty="0">
              <a:solidFill>
                <a:srgbClr val="00206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b="1" dirty="0">
                <a:solidFill>
                  <a:srgbClr val="00206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趣味　　　： サーフィン　　　</a:t>
            </a:r>
            <a:r>
              <a:rPr kumimoji="1" lang="ja-JP" altLang="en-US" sz="1400" b="1" dirty="0">
                <a:solidFill>
                  <a:srgbClr val="00206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F4D7E5E2-B68F-9750-AC8C-1ECD392A52F5}"/>
              </a:ext>
            </a:extLst>
          </p:cNvPr>
          <p:cNvSpPr txBox="1"/>
          <p:nvPr/>
        </p:nvSpPr>
        <p:spPr>
          <a:xfrm>
            <a:off x="157434" y="1060382"/>
            <a:ext cx="3629638" cy="688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400" b="1" dirty="0">
                <a:solidFill>
                  <a:srgbClr val="00206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イーストサンズジャパン株式会社</a:t>
            </a:r>
            <a:endParaRPr kumimoji="1" lang="en-US" altLang="ja-JP" sz="1400" b="1" dirty="0">
              <a:solidFill>
                <a:srgbClr val="00206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400" b="1" dirty="0">
                <a:solidFill>
                  <a:srgbClr val="00206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千葉県千葉市中央区長洲</a:t>
            </a:r>
            <a:r>
              <a:rPr kumimoji="1" lang="en-US" altLang="ja-JP" sz="1400" b="1" dirty="0">
                <a:solidFill>
                  <a:srgbClr val="00206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1-14-1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F20F983C-ADA3-5EBF-53E9-1545B249EEED}"/>
              </a:ext>
            </a:extLst>
          </p:cNvPr>
          <p:cNvSpPr txBox="1"/>
          <p:nvPr/>
        </p:nvSpPr>
        <p:spPr>
          <a:xfrm>
            <a:off x="172184" y="5336669"/>
            <a:ext cx="3867233" cy="1301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・運行管理者資格者証　・大型一種自動車運転免許</a:t>
            </a:r>
            <a:endParaRPr lang="en-US" altLang="ja-JP" sz="1200" b="1" dirty="0">
              <a:solidFill>
                <a:srgbClr val="002060"/>
              </a:solidFill>
              <a:latin typeface="游ゴシック 本文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・日本ロジスティクスシステム協会　（</a:t>
            </a:r>
            <a:r>
              <a:rPr lang="en-US" altLang="ja-JP" sz="14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JILS</a:t>
            </a:r>
            <a:r>
              <a:rPr lang="ja-JP" altLang="en-US" sz="14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）</a:t>
            </a:r>
            <a:endParaRPr lang="en-US" altLang="ja-JP" sz="1400" b="1" dirty="0">
              <a:solidFill>
                <a:srgbClr val="002060"/>
              </a:solidFill>
              <a:latin typeface="游ゴシック 本文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　　　　　　　　　　　　　　　　　　　　物流技術管理士</a:t>
            </a:r>
            <a:endParaRPr lang="en-US" altLang="ja-JP" sz="1400" b="1" dirty="0">
              <a:solidFill>
                <a:srgbClr val="002060"/>
              </a:solidFill>
              <a:latin typeface="游ゴシック 本文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・ドローン国家資格</a:t>
            </a:r>
            <a:r>
              <a:rPr lang="en-US" altLang="ja-JP" sz="14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2</a:t>
            </a:r>
            <a:r>
              <a:rPr lang="ja-JP" altLang="en-US" sz="14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級</a:t>
            </a:r>
            <a:endParaRPr lang="en-US" altLang="ja-JP" sz="1400" b="1" dirty="0">
              <a:solidFill>
                <a:srgbClr val="002060"/>
              </a:solidFill>
              <a:latin typeface="游ゴシック 本文"/>
              <a:ea typeface="ＭＳ Ｐゴシック" panose="020B0600070205080204" pitchFamily="50" charset="-128"/>
            </a:endParaRPr>
          </a:p>
        </p:txBody>
      </p:sp>
      <p:sp>
        <p:nvSpPr>
          <p:cNvPr id="41" name="矢印: 五方向 40">
            <a:extLst>
              <a:ext uri="{FF2B5EF4-FFF2-40B4-BE49-F238E27FC236}">
                <a16:creationId xmlns:a16="http://schemas.microsoft.com/office/drawing/2014/main" id="{0DADE1D1-D71A-2D4A-EDE0-85C4B67A1421}"/>
              </a:ext>
            </a:extLst>
          </p:cNvPr>
          <p:cNvSpPr/>
          <p:nvPr/>
        </p:nvSpPr>
        <p:spPr>
          <a:xfrm>
            <a:off x="9569450" y="699935"/>
            <a:ext cx="2369308" cy="829960"/>
          </a:xfrm>
          <a:prstGeom prst="homePlate">
            <a:avLst>
              <a:gd name="adj" fmla="val 48565"/>
            </a:avLst>
          </a:prstGeom>
          <a:solidFill>
            <a:srgbClr val="FF0000"/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独立</a:t>
            </a:r>
            <a:endParaRPr kumimoji="1"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978735A9-0A7F-90A5-6D39-755447975F27}"/>
              </a:ext>
            </a:extLst>
          </p:cNvPr>
          <p:cNvSpPr txBox="1"/>
          <p:nvPr/>
        </p:nvSpPr>
        <p:spPr>
          <a:xfrm>
            <a:off x="4816235" y="3906364"/>
            <a:ext cx="7240407" cy="1158138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・物流クリエイター　（顧問・戦略相談・交渉・分析・業務請負・利用運送など）</a:t>
            </a:r>
            <a:endParaRPr lang="en-US" altLang="ja-JP" sz="1600" b="1" dirty="0">
              <a:solidFill>
                <a:srgbClr val="002060"/>
              </a:solidFill>
              <a:latin typeface="游ゴシック 本文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・企業ブランディング　（名刺・会社案内などのグラフィック関連・動画編集など）</a:t>
            </a:r>
            <a:endParaRPr lang="en-US" altLang="ja-JP" sz="1600" b="1" dirty="0">
              <a:solidFill>
                <a:srgbClr val="002060"/>
              </a:solidFill>
              <a:latin typeface="游ゴシック 本文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・ドローン事業　（空撮・鳥害対策など）</a:t>
            </a:r>
            <a:endParaRPr lang="en-US" altLang="ja-JP" sz="1600" b="1" dirty="0">
              <a:solidFill>
                <a:srgbClr val="002060"/>
              </a:solidFill>
              <a:latin typeface="游ゴシック 本文"/>
              <a:ea typeface="ＭＳ Ｐゴシック" panose="020B0600070205080204" pitchFamily="50" charset="-128"/>
            </a:endParaRPr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CE919B60-F191-E26B-01A7-A2BDA94A2221}"/>
              </a:ext>
            </a:extLst>
          </p:cNvPr>
          <p:cNvSpPr txBox="1"/>
          <p:nvPr/>
        </p:nvSpPr>
        <p:spPr>
          <a:xfrm>
            <a:off x="4816235" y="5189000"/>
            <a:ext cx="7240407" cy="1527469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・日本ロジスティクスシステム協会（</a:t>
            </a:r>
            <a:r>
              <a:rPr lang="en-US" altLang="ja-JP" sz="16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JILS</a:t>
            </a:r>
            <a:r>
              <a:rPr lang="ja-JP" altLang="en-US" sz="16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）</a:t>
            </a:r>
            <a:endParaRPr lang="en-US" altLang="ja-JP" sz="1600" b="1" dirty="0">
              <a:solidFill>
                <a:srgbClr val="002060"/>
              </a:solidFill>
              <a:latin typeface="游ゴシック 本文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6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・太陽工業株式会社特約代理店</a:t>
            </a:r>
            <a:endParaRPr kumimoji="1" lang="en-US" altLang="ja-JP" sz="1600" b="1" dirty="0">
              <a:solidFill>
                <a:srgbClr val="002060"/>
              </a:solidFill>
              <a:latin typeface="游ゴシック 本文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・一般社団法人安全運転推進会</a:t>
            </a:r>
            <a:endParaRPr lang="en-US" altLang="ja-JP" sz="1600" b="1" dirty="0">
              <a:solidFill>
                <a:srgbClr val="002060"/>
              </a:solidFill>
              <a:latin typeface="游ゴシック 本文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6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・農林水産省  農業用ドローンの普及拡大に向けた官民協議会　　　　</a:t>
            </a:r>
          </a:p>
        </p:txBody>
      </p:sp>
      <p:sp>
        <p:nvSpPr>
          <p:cNvPr id="188" name="正方形/長方形 187">
            <a:extLst>
              <a:ext uri="{FF2B5EF4-FFF2-40B4-BE49-F238E27FC236}">
                <a16:creationId xmlns:a16="http://schemas.microsoft.com/office/drawing/2014/main" id="{38AD496B-8B1A-5BA0-B271-6DF64C51113F}"/>
              </a:ext>
            </a:extLst>
          </p:cNvPr>
          <p:cNvSpPr/>
          <p:nvPr/>
        </p:nvSpPr>
        <p:spPr>
          <a:xfrm>
            <a:off x="4816237" y="141530"/>
            <a:ext cx="7261068" cy="3640334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0" name="正方形/長方形 189">
            <a:extLst>
              <a:ext uri="{FF2B5EF4-FFF2-40B4-BE49-F238E27FC236}">
                <a16:creationId xmlns:a16="http://schemas.microsoft.com/office/drawing/2014/main" id="{4F29B857-9223-0652-8F7C-E194F8E1E5EF}"/>
              </a:ext>
            </a:extLst>
          </p:cNvPr>
          <p:cNvSpPr/>
          <p:nvPr/>
        </p:nvSpPr>
        <p:spPr>
          <a:xfrm>
            <a:off x="4131840" y="5189000"/>
            <a:ext cx="684395" cy="152747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会</a:t>
            </a:r>
            <a:endParaRPr kumimoji="1"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員</a:t>
            </a:r>
            <a:endParaRPr kumimoji="1"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等</a:t>
            </a:r>
          </a:p>
        </p:txBody>
      </p:sp>
      <p:sp>
        <p:nvSpPr>
          <p:cNvPr id="191" name="正方形/長方形 190">
            <a:extLst>
              <a:ext uri="{FF2B5EF4-FFF2-40B4-BE49-F238E27FC236}">
                <a16:creationId xmlns:a16="http://schemas.microsoft.com/office/drawing/2014/main" id="{7093E1DF-712B-C26B-73BF-B533F06A8FCD}"/>
              </a:ext>
            </a:extLst>
          </p:cNvPr>
          <p:cNvSpPr/>
          <p:nvPr/>
        </p:nvSpPr>
        <p:spPr>
          <a:xfrm>
            <a:off x="4131841" y="3906364"/>
            <a:ext cx="684395" cy="1158138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事業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内容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2" name="正方形/長方形 191">
            <a:extLst>
              <a:ext uri="{FF2B5EF4-FFF2-40B4-BE49-F238E27FC236}">
                <a16:creationId xmlns:a16="http://schemas.microsoft.com/office/drawing/2014/main" id="{B3DC22AF-5358-9034-F1DF-09F28DD69773}"/>
              </a:ext>
            </a:extLst>
          </p:cNvPr>
          <p:cNvSpPr/>
          <p:nvPr/>
        </p:nvSpPr>
        <p:spPr>
          <a:xfrm>
            <a:off x="4131840" y="141531"/>
            <a:ext cx="684396" cy="364033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経歴</a:t>
            </a:r>
          </a:p>
        </p:txBody>
      </p:sp>
      <p:sp>
        <p:nvSpPr>
          <p:cNvPr id="193" name="矢印: 五方向 192">
            <a:extLst>
              <a:ext uri="{FF2B5EF4-FFF2-40B4-BE49-F238E27FC236}">
                <a16:creationId xmlns:a16="http://schemas.microsoft.com/office/drawing/2014/main" id="{3174500A-6997-7628-6F8D-1B78E1D2ACAB}"/>
              </a:ext>
            </a:extLst>
          </p:cNvPr>
          <p:cNvSpPr/>
          <p:nvPr/>
        </p:nvSpPr>
        <p:spPr>
          <a:xfrm>
            <a:off x="5009772" y="1116145"/>
            <a:ext cx="2602561" cy="413750"/>
          </a:xfrm>
          <a:prstGeom prst="homePlate">
            <a:avLst>
              <a:gd name="adj" fmla="val 48565"/>
            </a:avLst>
          </a:prstGeom>
          <a:solidFill>
            <a:srgbClr val="92D050"/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音楽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活動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＋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運送会社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4" name="矢印: 五方向 193">
            <a:extLst>
              <a:ext uri="{FF2B5EF4-FFF2-40B4-BE49-F238E27FC236}">
                <a16:creationId xmlns:a16="http://schemas.microsoft.com/office/drawing/2014/main" id="{1AEB87CF-7780-C7C5-6ABE-24548B6E1311}"/>
              </a:ext>
            </a:extLst>
          </p:cNvPr>
          <p:cNvSpPr/>
          <p:nvPr/>
        </p:nvSpPr>
        <p:spPr>
          <a:xfrm>
            <a:off x="6441844" y="702394"/>
            <a:ext cx="2200506" cy="413750"/>
          </a:xfrm>
          <a:prstGeom prst="homePlate">
            <a:avLst>
              <a:gd name="adj" fmla="val 48565"/>
            </a:avLst>
          </a:prstGeom>
          <a:solidFill>
            <a:srgbClr val="0070C0"/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業務用酒類卸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5" name="矢印: 五方向 194">
            <a:extLst>
              <a:ext uri="{FF2B5EF4-FFF2-40B4-BE49-F238E27FC236}">
                <a16:creationId xmlns:a16="http://schemas.microsoft.com/office/drawing/2014/main" id="{5B5F22B0-4028-E3A2-4828-2882B5D9125A}"/>
              </a:ext>
            </a:extLst>
          </p:cNvPr>
          <p:cNvSpPr/>
          <p:nvPr/>
        </p:nvSpPr>
        <p:spPr>
          <a:xfrm>
            <a:off x="7720055" y="288644"/>
            <a:ext cx="2562268" cy="413750"/>
          </a:xfrm>
          <a:prstGeom prst="homePlate">
            <a:avLst>
              <a:gd name="adj" fmla="val 48565"/>
            </a:avLst>
          </a:prstGeom>
          <a:solidFill>
            <a:srgbClr val="00B050"/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中の大 運送会社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6" name="テキスト ボックス 195">
            <a:extLst>
              <a:ext uri="{FF2B5EF4-FFF2-40B4-BE49-F238E27FC236}">
                <a16:creationId xmlns:a16="http://schemas.microsoft.com/office/drawing/2014/main" id="{19A36A00-D87A-02EB-9937-C2FDFEC82ED7}"/>
              </a:ext>
            </a:extLst>
          </p:cNvPr>
          <p:cNvSpPr txBox="1"/>
          <p:nvPr/>
        </p:nvSpPr>
        <p:spPr>
          <a:xfrm>
            <a:off x="4889634" y="1511755"/>
            <a:ext cx="7089197" cy="226613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・音楽活動時代に初めて運送会社に勤務。</a:t>
            </a:r>
            <a:r>
              <a:rPr lang="en-US" altLang="ja-JP" sz="16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2</a:t>
            </a:r>
            <a:r>
              <a:rPr lang="ja-JP" altLang="en-US" sz="16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ｔ～</a:t>
            </a:r>
            <a:r>
              <a:rPr lang="en-US" altLang="ja-JP" sz="16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4</a:t>
            </a:r>
            <a:r>
              <a:rPr lang="ja-JP" altLang="en-US" sz="16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ｔの乗務を経て、配車係へ</a:t>
            </a:r>
            <a:endParaRPr lang="en-US" altLang="ja-JP" sz="1600" b="1" dirty="0">
              <a:solidFill>
                <a:srgbClr val="002060"/>
              </a:solidFill>
              <a:latin typeface="游ゴシック 本文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・その後、業務用酒類卸の配送＋営業職へ転職をする。</a:t>
            </a:r>
            <a:endParaRPr lang="en-US" altLang="ja-JP" sz="1600" b="1" dirty="0">
              <a:solidFill>
                <a:srgbClr val="002060"/>
              </a:solidFill>
              <a:latin typeface="游ゴシック 本文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・</a:t>
            </a:r>
            <a:r>
              <a:rPr lang="en-US" altLang="ja-JP" sz="16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28</a:t>
            </a:r>
            <a:r>
              <a:rPr lang="ja-JP" altLang="en-US" sz="16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歳の頃、物流を改めて知りたくなり、メーカー物流の乗務員として転職。</a:t>
            </a:r>
            <a:endParaRPr lang="en-US" altLang="ja-JP" sz="1600" b="1" dirty="0">
              <a:solidFill>
                <a:srgbClr val="002060"/>
              </a:solidFill>
              <a:latin typeface="游ゴシック 本文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  その後、配車係→課長→次長→</a:t>
            </a:r>
            <a:r>
              <a:rPr lang="en-US" altLang="ja-JP" sz="16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36</a:t>
            </a:r>
            <a:r>
              <a:rPr lang="ja-JP" altLang="en-US" sz="16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歳頃、支店長へ昇格。  携わった内容は、</a:t>
            </a:r>
            <a:endParaRPr lang="en-US" altLang="ja-JP" sz="1600" b="1" dirty="0">
              <a:solidFill>
                <a:srgbClr val="002060"/>
              </a:solidFill>
              <a:latin typeface="游ゴシック 本文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  物流全般･収支管理・購買・その他、趣味で某テレビ局の動画編集など。</a:t>
            </a:r>
            <a:endParaRPr lang="en-US" altLang="ja-JP" sz="1600" b="1" dirty="0">
              <a:solidFill>
                <a:srgbClr val="002060"/>
              </a:solidFill>
              <a:latin typeface="游ゴシック 本文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  →現在取引先企業の代表取締役と</a:t>
            </a:r>
            <a:r>
              <a:rPr lang="en-US" altLang="ja-JP" sz="16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10</a:t>
            </a:r>
            <a:r>
              <a:rPr lang="ja-JP" altLang="en-US" sz="16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年ぶりに出会い、起業を決意。独立をする。</a:t>
            </a:r>
            <a:endParaRPr lang="en-US" altLang="ja-JP" sz="1600" b="1" dirty="0">
              <a:solidFill>
                <a:srgbClr val="002060"/>
              </a:solidFill>
              <a:latin typeface="游ゴシック 本文"/>
              <a:ea typeface="ＭＳ Ｐゴシック" panose="020B0600070205080204" pitchFamily="50" charset="-128"/>
            </a:endParaRPr>
          </a:p>
        </p:txBody>
      </p:sp>
      <p:sp>
        <p:nvSpPr>
          <p:cNvPr id="200" name="正方形/長方形 199">
            <a:extLst>
              <a:ext uri="{FF2B5EF4-FFF2-40B4-BE49-F238E27FC236}">
                <a16:creationId xmlns:a16="http://schemas.microsoft.com/office/drawing/2014/main" id="{AA3AC0FE-D2D9-B6C7-F608-6D9C6A201300}"/>
              </a:ext>
            </a:extLst>
          </p:cNvPr>
          <p:cNvSpPr/>
          <p:nvPr/>
        </p:nvSpPr>
        <p:spPr>
          <a:xfrm>
            <a:off x="131462" y="2840871"/>
            <a:ext cx="3901904" cy="204649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7" name="テキスト ボックス 196">
            <a:extLst>
              <a:ext uri="{FF2B5EF4-FFF2-40B4-BE49-F238E27FC236}">
                <a16:creationId xmlns:a16="http://schemas.microsoft.com/office/drawing/2014/main" id="{6E0864BB-F216-64AD-F82A-7BAF4D36B9A4}"/>
              </a:ext>
            </a:extLst>
          </p:cNvPr>
          <p:cNvSpPr txBox="1"/>
          <p:nvPr/>
        </p:nvSpPr>
        <p:spPr>
          <a:xfrm>
            <a:off x="114695" y="2647616"/>
            <a:ext cx="1221048" cy="3786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【</a:t>
            </a:r>
            <a:r>
              <a:rPr lang="ja-JP" altLang="en-US" sz="14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得意なこと</a:t>
            </a:r>
            <a:r>
              <a:rPr lang="en-US" altLang="ja-JP" sz="14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】</a:t>
            </a:r>
          </a:p>
        </p:txBody>
      </p:sp>
      <p:sp>
        <p:nvSpPr>
          <p:cNvPr id="202" name="テキスト ボックス 201">
            <a:extLst>
              <a:ext uri="{FF2B5EF4-FFF2-40B4-BE49-F238E27FC236}">
                <a16:creationId xmlns:a16="http://schemas.microsoft.com/office/drawing/2014/main" id="{0137588D-50A1-AB15-0B98-DD1F0BB3617C}"/>
              </a:ext>
            </a:extLst>
          </p:cNvPr>
          <p:cNvSpPr txBox="1"/>
          <p:nvPr/>
        </p:nvSpPr>
        <p:spPr>
          <a:xfrm>
            <a:off x="156322" y="4902901"/>
            <a:ext cx="1093356" cy="378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【</a:t>
            </a:r>
            <a:r>
              <a:rPr lang="ja-JP" altLang="en-US" sz="14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資格等</a:t>
            </a:r>
            <a:r>
              <a:rPr lang="en-US" altLang="ja-JP" sz="1400" b="1" dirty="0">
                <a:solidFill>
                  <a:srgbClr val="002060"/>
                </a:solidFill>
                <a:latin typeface="游ゴシック 本文"/>
                <a:ea typeface="ＭＳ Ｐゴシック" panose="020B0600070205080204" pitchFamily="50" charset="-128"/>
              </a:rPr>
              <a:t>】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C2758BDB-F607-D74A-E085-FF520A5EFA8B}"/>
              </a:ext>
            </a:extLst>
          </p:cNvPr>
          <p:cNvGrpSpPr/>
          <p:nvPr/>
        </p:nvGrpSpPr>
        <p:grpSpPr>
          <a:xfrm>
            <a:off x="131462" y="5092216"/>
            <a:ext cx="3901905" cy="1601552"/>
            <a:chOff x="156322" y="5092216"/>
            <a:chExt cx="3910993" cy="1601552"/>
          </a:xfrm>
        </p:grpSpPr>
        <p:cxnSp>
          <p:nvCxnSpPr>
            <p:cNvPr id="207" name="直線コネクタ 206">
              <a:extLst>
                <a:ext uri="{FF2B5EF4-FFF2-40B4-BE49-F238E27FC236}">
                  <a16:creationId xmlns:a16="http://schemas.microsoft.com/office/drawing/2014/main" id="{53DC3008-CCFB-42B9-9787-7433876A361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6322" y="5281531"/>
              <a:ext cx="0" cy="141223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直線コネクタ 224">
              <a:extLst>
                <a:ext uri="{FF2B5EF4-FFF2-40B4-BE49-F238E27FC236}">
                  <a16:creationId xmlns:a16="http://schemas.microsoft.com/office/drawing/2014/main" id="{09EC26BF-B046-2CC9-B3E6-96C22E28DA0A}"/>
                </a:ext>
              </a:extLst>
            </p:cNvPr>
            <p:cNvCxnSpPr>
              <a:cxnSpLocks/>
            </p:cNvCxnSpPr>
            <p:nvPr/>
          </p:nvCxnSpPr>
          <p:spPr>
            <a:xfrm>
              <a:off x="156322" y="6693768"/>
              <a:ext cx="391099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直線コネクタ 228">
              <a:extLst>
                <a:ext uri="{FF2B5EF4-FFF2-40B4-BE49-F238E27FC236}">
                  <a16:creationId xmlns:a16="http://schemas.microsoft.com/office/drawing/2014/main" id="{637FE848-47BF-762D-24A4-F20D1BF3760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57429" y="5092216"/>
              <a:ext cx="1" cy="160155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直線コネクタ 231">
              <a:extLst>
                <a:ext uri="{FF2B5EF4-FFF2-40B4-BE49-F238E27FC236}">
                  <a16:creationId xmlns:a16="http://schemas.microsoft.com/office/drawing/2014/main" id="{9FDD385C-C3EF-6908-05CC-F2D1DD4C6CA3}"/>
                </a:ext>
              </a:extLst>
            </p:cNvPr>
            <p:cNvCxnSpPr>
              <a:cxnSpLocks/>
              <a:stCxn id="202" idx="3"/>
            </p:cNvCxnSpPr>
            <p:nvPr/>
          </p:nvCxnSpPr>
          <p:spPr>
            <a:xfrm>
              <a:off x="1249678" y="5092216"/>
              <a:ext cx="2812694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3" name="図 32" descr="ロゴ&#10;&#10;中程度の精度で自動的に生成された説明">
            <a:extLst>
              <a:ext uri="{FF2B5EF4-FFF2-40B4-BE49-F238E27FC236}">
                <a16:creationId xmlns:a16="http://schemas.microsoft.com/office/drawing/2014/main" id="{EE4CD093-F4D7-FBD5-6892-1D84AD53302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7" t="28425" r="3594" b="35278"/>
          <a:stretch/>
        </p:blipFill>
        <p:spPr>
          <a:xfrm>
            <a:off x="11003683" y="6243291"/>
            <a:ext cx="897921" cy="356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770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337</Words>
  <Application>Microsoft Office PowerPoint</Application>
  <PresentationFormat>ワイド画面</PresentationFormat>
  <Paragraphs>41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メイリオ</vt:lpstr>
      <vt:lpstr>游ゴシック</vt:lpstr>
      <vt:lpstr>游ゴシック Light</vt:lpstr>
      <vt:lpstr>游ゴシック 本文</vt:lpstr>
      <vt:lpstr>Aptos Black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智房 松枝</dc:creator>
  <cp:lastModifiedBy>user</cp:lastModifiedBy>
  <cp:revision>5</cp:revision>
  <dcterms:created xsi:type="dcterms:W3CDTF">2024-06-14T08:29:46Z</dcterms:created>
  <dcterms:modified xsi:type="dcterms:W3CDTF">2024-06-19T04:20:47Z</dcterms:modified>
</cp:coreProperties>
</file>